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4630400" cy="8229600"/>
  <p:notesSz cx="8229600" cy="14630400"/>
  <p:embeddedFontLst>
    <p:embeddedFont>
      <p:font typeface="Alice" panose="020B0604020202020204" charset="0"/>
      <p:regular r:id="rId16"/>
    </p:embeddedFont>
    <p:embeddedFont>
      <p:font typeface="Lora" pitchFamily="2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43491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1EF4F7-C494-9D9C-3464-FD0C2251DA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CF7AED-6C9D-5C7C-0031-9F0DE659E3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ADB87F-EFBD-1C02-8C9E-529EDB96F2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293955-34F5-5027-E036-7719F638391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1583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CD7226-2185-D8B4-6A74-06C684E69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41DE68-5FF2-B071-F65B-20840F3EAC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2AAE54-1430-9B49-09B4-D5390ACBE8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6AFD46-323D-4F8D-C7A3-9671B1169BE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4447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9CAA8D-767A-A80B-0E9C-6B324961C3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B1FC5C-1B03-92DE-B7AE-248AD89B0B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C310361-3739-DE23-1EA1-0F46EE7366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9AE1B2-D5CB-F6A5-9DE1-09C84F664A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21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11204"/>
            <a:ext cx="7664410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Student Housing Management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7770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Outlines our project Student Housing Management System, designed to streamline the housing process for students, landlords, and university administrators.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83846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6756440" y="5821561"/>
            <a:ext cx="270938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2" charset="0"/>
                <a:ea typeface="Lora Bold" pitchFamily="34" charset="-122"/>
                <a:cs typeface="Arial" panose="020B0604020202020204" pitchFamily="34" charset="0"/>
              </a:rPr>
              <a:t>By Team 72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2" charset="0"/>
                <a:ea typeface="Lora Bold" pitchFamily="34" charset="-122"/>
                <a:cs typeface="Arial" panose="020B0604020202020204" pitchFamily="34" charset="0"/>
              </a:rPr>
              <a:t>DEEPAK KUMARAN THOPPUDU SUDHARSANAN - 002050934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2" charset="0"/>
                <a:ea typeface="Lora Bold" pitchFamily="34" charset="-122"/>
                <a:cs typeface="Arial" panose="020B0604020202020204" pitchFamily="34" charset="0"/>
              </a:rPr>
              <a:t>SNEGHASHREE THANGARAJU - 002050508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2" charset="0"/>
                <a:ea typeface="Lora Bold" pitchFamily="34" charset="-122"/>
                <a:cs typeface="Arial" panose="020B0604020202020204" pitchFamily="34" charset="0"/>
              </a:rPr>
              <a:t>SHREE NITHYA SARVEPALLI - 002304058</a:t>
            </a:r>
            <a:endParaRPr lang="en-US" sz="1600" dirty="0">
              <a:latin typeface="Lora" pitchFamily="2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644985"/>
            <a:ext cx="88256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Conclusion: A Vision for the Future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69392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The Student Housing Management System holds the potential to revolutionize the student housing experience, fostering a more efficient and collaborative environment.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8ACE6B-3A31-49B5-19B7-AE7A725DC8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28F0CD2B-0E28-C88B-F45C-E473E4DE3892}"/>
              </a:ext>
            </a:extLst>
          </p:cNvPr>
          <p:cNvSpPr/>
          <p:nvPr/>
        </p:nvSpPr>
        <p:spPr>
          <a:xfrm>
            <a:off x="793790" y="4644985"/>
            <a:ext cx="88256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F27A33AA-DFBD-19BA-3FD0-8E64BFA29AB6}"/>
              </a:ext>
            </a:extLst>
          </p:cNvPr>
          <p:cNvSpPr/>
          <p:nvPr/>
        </p:nvSpPr>
        <p:spPr>
          <a:xfrm>
            <a:off x="793790" y="569392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9D1147-765A-1FB8-FB4E-82248093C15C}"/>
              </a:ext>
            </a:extLst>
          </p:cNvPr>
          <p:cNvSpPr txBox="1"/>
          <p:nvPr/>
        </p:nvSpPr>
        <p:spPr>
          <a:xfrm>
            <a:off x="1133475" y="711796"/>
            <a:ext cx="7315200" cy="71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5550"/>
              </a:lnSpc>
              <a:buNone/>
            </a:pPr>
            <a:r>
              <a:rPr lang="en-US" sz="24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High Level Diagram and UML Class Diagrams</a:t>
            </a:r>
            <a:endParaRPr lang="en-US" sz="24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95E81B-4AF9-5105-8403-E3255C564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915" y="1440172"/>
            <a:ext cx="12858750" cy="4083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7639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7BF2E5-AB60-7F68-EAE7-7992A8C574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D38C39A1-DA44-CD2D-3F59-C36A9AA27794}"/>
              </a:ext>
            </a:extLst>
          </p:cNvPr>
          <p:cNvSpPr/>
          <p:nvPr/>
        </p:nvSpPr>
        <p:spPr>
          <a:xfrm>
            <a:off x="793790" y="4644985"/>
            <a:ext cx="88256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002E2E88-2FBA-56F6-4E4B-430E63CD85D7}"/>
              </a:ext>
            </a:extLst>
          </p:cNvPr>
          <p:cNvSpPr/>
          <p:nvPr/>
        </p:nvSpPr>
        <p:spPr>
          <a:xfrm>
            <a:off x="793790" y="569392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28F61D-8C28-FBFD-6BF4-16807ED0A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898" y="1557821"/>
            <a:ext cx="9023479" cy="6174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358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7248EB-3E67-31DE-89F1-F61F281BE4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E95AF174-9F53-10C9-8452-B0613C6563F3}"/>
              </a:ext>
            </a:extLst>
          </p:cNvPr>
          <p:cNvSpPr/>
          <p:nvPr/>
        </p:nvSpPr>
        <p:spPr>
          <a:xfrm>
            <a:off x="793790" y="4644985"/>
            <a:ext cx="88256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A38C6BC8-131A-2C11-0ED2-A9A086C4EB60}"/>
              </a:ext>
            </a:extLst>
          </p:cNvPr>
          <p:cNvSpPr/>
          <p:nvPr/>
        </p:nvSpPr>
        <p:spPr>
          <a:xfrm>
            <a:off x="793790" y="569392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969E00C-0CCC-C1F9-6BEF-9081819EEC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1233" y="2409825"/>
            <a:ext cx="11596334" cy="4234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087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4200"/>
            <a:ext cx="80969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The Challenge: Student Housing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3660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Finding suitable student housing near universities is a challenge. Students struggle to discover affordable accommodations with the required amenities while balancing academic responsibilities.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5443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Student Perspective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512552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Limited time, balancing studies, seeking affordable, convenient options.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45443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Landlord Perspective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512552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Managing listings, connecting with tenants, scheduling tours, navigating inefficiencies.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5903" y="799028"/>
            <a:ext cx="7564993" cy="1409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Our Solution: A Comprehensive System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275903" y="2546985"/>
            <a:ext cx="7564993" cy="721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The Student Housing Management System is designed to bridge the gap between students, landlords, brokers, and university administrators.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75903" y="3522702"/>
            <a:ext cx="3669744" cy="2021681"/>
          </a:xfrm>
          <a:prstGeom prst="roundRect">
            <a:avLst>
              <a:gd name="adj" fmla="val 1674"/>
            </a:avLst>
          </a:prstGeom>
          <a:solidFill>
            <a:srgbClr val="F0E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501408" y="3748207"/>
            <a:ext cx="2819638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Students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01408" y="4235887"/>
            <a:ext cx="3218736" cy="1082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View listings, schedule tours, report issues, access marketplace.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152" y="3522702"/>
            <a:ext cx="3669744" cy="2021681"/>
          </a:xfrm>
          <a:prstGeom prst="roundRect">
            <a:avLst>
              <a:gd name="adj" fmla="val 1674"/>
            </a:avLst>
          </a:prstGeom>
          <a:solidFill>
            <a:srgbClr val="F0E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396657" y="3748207"/>
            <a:ext cx="2819638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Landlords &amp; Brokers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96657" y="4235887"/>
            <a:ext cx="3218736" cy="1082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Manage listings, respond to student requests, streamline operations.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75903" y="5769888"/>
            <a:ext cx="7564993" cy="1660684"/>
          </a:xfrm>
          <a:prstGeom prst="roundRect">
            <a:avLst>
              <a:gd name="adj" fmla="val 2037"/>
            </a:avLst>
          </a:prstGeom>
          <a:solidFill>
            <a:srgbClr val="F0E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6501408" y="5995392"/>
            <a:ext cx="2819638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University Admins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6501408" y="6483072"/>
            <a:ext cx="7113984" cy="721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Manage student records, provide support for housing and marketplace.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73360"/>
            <a:ext cx="101001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System Architecture: A Visual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2776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The system's architecture is based on a multi-tiered approach, incorporating various components and functionalities to achieve seamless operation.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4387" y="1363144"/>
            <a:ext cx="1022937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The Ecosystem: Roles and Organizations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804387" y="239047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The system operates across diverse roles and organizations, fostering collaboration and streamlining operations.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818573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46123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Students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102781"/>
            <a:ext cx="30054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View listings, book appointments, report issues, use the marketplace.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9446" y="3818573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4139446" y="46123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Brokers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4139446" y="5102781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Manage listings, handle student appointments.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221" y="3818573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485221" y="46123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Landlords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7485221" y="5102781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Own and manage apartment listings.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0997" y="3818573"/>
            <a:ext cx="566976" cy="56697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830997" y="46123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University Admins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0830997" y="5102781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Oversee housing operations and student records.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9475" y="624483"/>
            <a:ext cx="7557849" cy="1416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Expanding the Ecosystem: Enterprises and Networks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79475" y="2380536"/>
            <a:ext cx="7557849" cy="724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The platform operates across diverse enterprises and networks, facilitating a seamless and integrated experience.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79475" y="3615214"/>
            <a:ext cx="396478" cy="396478"/>
          </a:xfrm>
          <a:prstGeom prst="roundRect">
            <a:avLst>
              <a:gd name="adj" fmla="val 8574"/>
            </a:avLst>
          </a:prstGeom>
          <a:solidFill>
            <a:srgbClr val="F0E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902529" y="3615214"/>
            <a:ext cx="3042642" cy="7079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Educational Institutions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902529" y="4459129"/>
            <a:ext cx="3042642" cy="724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Partner with the platform to assist students with housing.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748" y="3615214"/>
            <a:ext cx="396478" cy="396478"/>
          </a:xfrm>
          <a:prstGeom prst="roundRect">
            <a:avLst>
              <a:gd name="adj" fmla="val 8574"/>
            </a:avLst>
          </a:prstGeom>
          <a:solidFill>
            <a:srgbClr val="F0E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794802" y="3615214"/>
            <a:ext cx="2832616" cy="353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Real Estate Firms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794802" y="4105156"/>
            <a:ext cx="3042642" cy="1087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Collaborate to provide properties and manage listings.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79475" y="5673923"/>
            <a:ext cx="396478" cy="396478"/>
          </a:xfrm>
          <a:prstGeom prst="roundRect">
            <a:avLst>
              <a:gd name="adj" fmla="val 8574"/>
            </a:avLst>
          </a:prstGeom>
          <a:solidFill>
            <a:srgbClr val="F0E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6902529" y="5673923"/>
            <a:ext cx="3042642" cy="7079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Tech Support Companies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6902529" y="6517838"/>
            <a:ext cx="3042642" cy="1087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Handle platform-related issues and ensure smooth operations.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10171748" y="5673923"/>
            <a:ext cx="396478" cy="396478"/>
          </a:xfrm>
          <a:prstGeom prst="roundRect">
            <a:avLst>
              <a:gd name="adj" fmla="val 8574"/>
            </a:avLst>
          </a:prstGeom>
          <a:solidFill>
            <a:srgbClr val="F0E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10794802" y="5673923"/>
            <a:ext cx="2853214" cy="353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Marketplace Providers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0794802" y="6163866"/>
            <a:ext cx="3042642" cy="1087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Facilitate student transactions for essential goods.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778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3777" y="3023354"/>
            <a:ext cx="10532626" cy="619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9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Key Use Cases: Simplifying the Housing Process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93777" y="3940016"/>
            <a:ext cx="13242846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The system provides a range of functionalities designed to improve the student housing experience.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93777" y="4777502"/>
            <a:ext cx="13242846" cy="22860"/>
          </a:xfrm>
          <a:prstGeom prst="roundRect">
            <a:avLst>
              <a:gd name="adj" fmla="val 130071"/>
            </a:avLst>
          </a:prstGeom>
          <a:solidFill>
            <a:srgbClr val="D6D3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2263378" y="4777502"/>
            <a:ext cx="22860" cy="693777"/>
          </a:xfrm>
          <a:prstGeom prst="roundRect">
            <a:avLst>
              <a:gd name="adj" fmla="val 130071"/>
            </a:avLst>
          </a:prstGeom>
          <a:solidFill>
            <a:srgbClr val="D6D3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2051804" y="4554498"/>
            <a:ext cx="446008" cy="446008"/>
          </a:xfrm>
          <a:prstGeom prst="roundRect">
            <a:avLst>
              <a:gd name="adj" fmla="val 6667"/>
            </a:avLst>
          </a:prstGeom>
          <a:solidFill>
            <a:srgbClr val="F0E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2211110" y="4628793"/>
            <a:ext cx="127278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035844" y="5669518"/>
            <a:ext cx="2477810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View Listings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891897" y="6098024"/>
            <a:ext cx="2765822" cy="951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Students browse listings based on apartment type and location.</a:t>
            </a:r>
            <a:endParaRPr lang="en-US" sz="1550" dirty="0"/>
          </a:p>
        </p:txBody>
      </p:sp>
      <p:sp>
        <p:nvSpPr>
          <p:cNvPr id="11" name="Shape 8"/>
          <p:cNvSpPr/>
          <p:nvPr/>
        </p:nvSpPr>
        <p:spPr>
          <a:xfrm>
            <a:off x="5623560" y="4777502"/>
            <a:ext cx="22860" cy="693777"/>
          </a:xfrm>
          <a:prstGeom prst="roundRect">
            <a:avLst>
              <a:gd name="adj" fmla="val 130071"/>
            </a:avLst>
          </a:prstGeom>
          <a:solidFill>
            <a:srgbClr val="D6D3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5411986" y="4554498"/>
            <a:ext cx="446008" cy="446008"/>
          </a:xfrm>
          <a:prstGeom prst="roundRect">
            <a:avLst>
              <a:gd name="adj" fmla="val 6667"/>
            </a:avLst>
          </a:prstGeom>
          <a:solidFill>
            <a:srgbClr val="F0E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5561886" y="4628793"/>
            <a:ext cx="146090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2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4309586" y="5669518"/>
            <a:ext cx="2650927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Schedule Appointments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4252079" y="6098024"/>
            <a:ext cx="2765941" cy="12687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Students book house tours or broker meetings. Brokers and landlords approve or deny requests.</a:t>
            </a:r>
            <a:endParaRPr lang="en-US" sz="1550" dirty="0"/>
          </a:p>
        </p:txBody>
      </p:sp>
      <p:sp>
        <p:nvSpPr>
          <p:cNvPr id="16" name="Shape 13"/>
          <p:cNvSpPr/>
          <p:nvPr/>
        </p:nvSpPr>
        <p:spPr>
          <a:xfrm>
            <a:off x="8983861" y="4777502"/>
            <a:ext cx="22860" cy="693777"/>
          </a:xfrm>
          <a:prstGeom prst="roundRect">
            <a:avLst>
              <a:gd name="adj" fmla="val 130071"/>
            </a:avLst>
          </a:prstGeom>
          <a:solidFill>
            <a:srgbClr val="D6D3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4"/>
          <p:cNvSpPr/>
          <p:nvPr/>
        </p:nvSpPr>
        <p:spPr>
          <a:xfrm>
            <a:off x="8772287" y="4554498"/>
            <a:ext cx="446008" cy="446008"/>
          </a:xfrm>
          <a:prstGeom prst="roundRect">
            <a:avLst>
              <a:gd name="adj" fmla="val 6667"/>
            </a:avLst>
          </a:prstGeom>
          <a:solidFill>
            <a:srgbClr val="F0E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8922782" y="4628793"/>
            <a:ext cx="144899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3</a:t>
            </a:r>
            <a:endParaRPr lang="en-US" sz="2300" dirty="0"/>
          </a:p>
        </p:txBody>
      </p:sp>
      <p:sp>
        <p:nvSpPr>
          <p:cNvPr id="19" name="Text 16"/>
          <p:cNvSpPr/>
          <p:nvPr/>
        </p:nvSpPr>
        <p:spPr>
          <a:xfrm>
            <a:off x="7756327" y="5669518"/>
            <a:ext cx="2477810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Report Issues</a:t>
            </a:r>
            <a:endParaRPr lang="en-US" sz="1950" dirty="0"/>
          </a:p>
        </p:txBody>
      </p:sp>
      <p:sp>
        <p:nvSpPr>
          <p:cNvPr id="20" name="Text 17"/>
          <p:cNvSpPr/>
          <p:nvPr/>
        </p:nvSpPr>
        <p:spPr>
          <a:xfrm>
            <a:off x="7612380" y="6098024"/>
            <a:ext cx="2765822" cy="15859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Students report problems with housing or appointments. Tech support resolves issues and updates statuses.</a:t>
            </a:r>
            <a:endParaRPr lang="en-US" sz="1550" dirty="0"/>
          </a:p>
        </p:txBody>
      </p:sp>
      <p:sp>
        <p:nvSpPr>
          <p:cNvPr id="21" name="Shape 18"/>
          <p:cNvSpPr/>
          <p:nvPr/>
        </p:nvSpPr>
        <p:spPr>
          <a:xfrm>
            <a:off x="12344043" y="4777502"/>
            <a:ext cx="22860" cy="693777"/>
          </a:xfrm>
          <a:prstGeom prst="roundRect">
            <a:avLst>
              <a:gd name="adj" fmla="val 130071"/>
            </a:avLst>
          </a:prstGeom>
          <a:solidFill>
            <a:srgbClr val="D6D3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19"/>
          <p:cNvSpPr/>
          <p:nvPr/>
        </p:nvSpPr>
        <p:spPr>
          <a:xfrm>
            <a:off x="12132469" y="4554498"/>
            <a:ext cx="446008" cy="446008"/>
          </a:xfrm>
          <a:prstGeom prst="roundRect">
            <a:avLst>
              <a:gd name="adj" fmla="val 6667"/>
            </a:avLst>
          </a:prstGeom>
          <a:solidFill>
            <a:srgbClr val="F0E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0"/>
          <p:cNvSpPr/>
          <p:nvPr/>
        </p:nvSpPr>
        <p:spPr>
          <a:xfrm>
            <a:off x="12281654" y="4628793"/>
            <a:ext cx="147518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4</a:t>
            </a:r>
            <a:endParaRPr lang="en-US" sz="2300" dirty="0"/>
          </a:p>
        </p:txBody>
      </p:sp>
      <p:sp>
        <p:nvSpPr>
          <p:cNvPr id="24" name="Text 21"/>
          <p:cNvSpPr/>
          <p:nvPr/>
        </p:nvSpPr>
        <p:spPr>
          <a:xfrm>
            <a:off x="11027331" y="5669518"/>
            <a:ext cx="2656403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Marketplace Operations</a:t>
            </a:r>
            <a:endParaRPr lang="en-US" sz="1950" dirty="0"/>
          </a:p>
        </p:txBody>
      </p:sp>
      <p:sp>
        <p:nvSpPr>
          <p:cNvPr id="25" name="Text 22"/>
          <p:cNvSpPr/>
          <p:nvPr/>
        </p:nvSpPr>
        <p:spPr>
          <a:xfrm>
            <a:off x="10972562" y="6098024"/>
            <a:ext cx="2765941" cy="951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Students list products for sale. Other students view and purchase listed items.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1327"/>
            <a:ext cx="113928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System Benefits: Streamlining and Efficiency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5373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The Student Housing Management System offers numerous benefits for all stakeholders.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8759" y="2871788"/>
            <a:ext cx="1291233" cy="80795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993713" y="3136106"/>
            <a:ext cx="12132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4926806" y="3098602"/>
            <a:ext cx="25710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Improved Efficiency</a:t>
            </a:r>
            <a:endParaRPr lang="en-US" sz="2200" dirty="0"/>
          </a:p>
        </p:txBody>
      </p:sp>
      <p:sp>
        <p:nvSpPr>
          <p:cNvPr id="7" name="Shape 4"/>
          <p:cNvSpPr/>
          <p:nvPr/>
        </p:nvSpPr>
        <p:spPr>
          <a:xfrm>
            <a:off x="4756666" y="3692843"/>
            <a:ext cx="9023271" cy="15240"/>
          </a:xfrm>
          <a:prstGeom prst="roundRect">
            <a:avLst>
              <a:gd name="adj" fmla="val 223256"/>
            </a:avLst>
          </a:prstGeom>
          <a:solidFill>
            <a:srgbClr val="D6D3C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3203" y="3736419"/>
            <a:ext cx="2582466" cy="80795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84784" y="3913584"/>
            <a:ext cx="13918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572482" y="3963233"/>
            <a:ext cx="18547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Reduced Costs</a:t>
            </a:r>
            <a:endParaRPr lang="en-US" sz="2200" dirty="0"/>
          </a:p>
        </p:txBody>
      </p:sp>
      <p:sp>
        <p:nvSpPr>
          <p:cNvPr id="11" name="Shape 7"/>
          <p:cNvSpPr/>
          <p:nvPr/>
        </p:nvSpPr>
        <p:spPr>
          <a:xfrm>
            <a:off x="5402342" y="4557474"/>
            <a:ext cx="8377595" cy="15240"/>
          </a:xfrm>
          <a:prstGeom prst="roundRect">
            <a:avLst>
              <a:gd name="adj" fmla="val 223256"/>
            </a:avLst>
          </a:prstGeom>
          <a:solidFill>
            <a:srgbClr val="D6D3C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7527" y="4601051"/>
            <a:ext cx="3873698" cy="807958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985260" y="4778216"/>
            <a:ext cx="13811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3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6218039" y="4827865"/>
            <a:ext cx="30640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Enhanced Transparency</a:t>
            </a:r>
            <a:endParaRPr lang="en-US" sz="2200" dirty="0"/>
          </a:p>
        </p:txBody>
      </p:sp>
      <p:sp>
        <p:nvSpPr>
          <p:cNvPr id="15" name="Shape 10"/>
          <p:cNvSpPr/>
          <p:nvPr/>
        </p:nvSpPr>
        <p:spPr>
          <a:xfrm>
            <a:off x="6047899" y="5422106"/>
            <a:ext cx="7732038" cy="15240"/>
          </a:xfrm>
          <a:prstGeom prst="roundRect">
            <a:avLst>
              <a:gd name="adj" fmla="val 223256"/>
            </a:avLst>
          </a:prstGeom>
          <a:solidFill>
            <a:srgbClr val="D6D3C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1970" y="5465683"/>
            <a:ext cx="5164931" cy="807958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3984069" y="5642848"/>
            <a:ext cx="14061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4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6863715" y="5692497"/>
            <a:ext cx="33477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Improved Communication</a:t>
            </a:r>
            <a:endParaRPr lang="en-US" sz="2200" dirty="0"/>
          </a:p>
        </p:txBody>
      </p:sp>
      <p:sp>
        <p:nvSpPr>
          <p:cNvPr id="19" name="Shape 13"/>
          <p:cNvSpPr/>
          <p:nvPr/>
        </p:nvSpPr>
        <p:spPr>
          <a:xfrm>
            <a:off x="6693575" y="6286738"/>
            <a:ext cx="7086362" cy="15240"/>
          </a:xfrm>
          <a:prstGeom prst="roundRect">
            <a:avLst>
              <a:gd name="adj" fmla="val 223256"/>
            </a:avLst>
          </a:prstGeom>
          <a:solidFill>
            <a:srgbClr val="D6D3C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6294" y="6330315"/>
            <a:ext cx="6456164" cy="807958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3985617" y="6507480"/>
            <a:ext cx="13751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5</a:t>
            </a:r>
            <a:endParaRPr lang="en-US" sz="2200" dirty="0"/>
          </a:p>
        </p:txBody>
      </p:sp>
      <p:sp>
        <p:nvSpPr>
          <p:cNvPr id="22" name="Text 15"/>
          <p:cNvSpPr/>
          <p:nvPr/>
        </p:nvSpPr>
        <p:spPr>
          <a:xfrm>
            <a:off x="7509272" y="6557129"/>
            <a:ext cx="25274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Greater Satisfaction</a:t>
            </a:r>
            <a:endParaRPr lang="en-US" sz="2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38632"/>
            <a:ext cx="101392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Next Steps: Implementation and Rollout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010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We are excited to implement this system and provide a valuable solution for the student housing community.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19093"/>
            <a:ext cx="1630323" cy="807958"/>
          </a:xfrm>
          <a:prstGeom prst="roundRect">
            <a:avLst>
              <a:gd name="adj" fmla="val 4211"/>
            </a:avLst>
          </a:prstGeom>
          <a:solidFill>
            <a:srgbClr val="F0E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020604" y="3396258"/>
            <a:ext cx="12132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2650927" y="3445907"/>
            <a:ext cx="26897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System Development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2537460" y="4011811"/>
            <a:ext cx="11185803" cy="15240"/>
          </a:xfrm>
          <a:prstGeom prst="roundRect">
            <a:avLst>
              <a:gd name="adj" fmla="val 223256"/>
            </a:avLst>
          </a:prstGeom>
          <a:solidFill>
            <a:srgbClr val="D6D3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793790" y="4140398"/>
            <a:ext cx="3260646" cy="807958"/>
          </a:xfrm>
          <a:prstGeom prst="roundRect">
            <a:avLst>
              <a:gd name="adj" fmla="val 4211"/>
            </a:avLst>
          </a:prstGeom>
          <a:solidFill>
            <a:srgbClr val="F0E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20604" y="4317563"/>
            <a:ext cx="13918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4281249" y="4367213"/>
            <a:ext cx="15917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Pilot Testing</a:t>
            </a:r>
            <a:endParaRPr lang="en-US" sz="2200" dirty="0"/>
          </a:p>
        </p:txBody>
      </p:sp>
      <p:sp>
        <p:nvSpPr>
          <p:cNvPr id="11" name="Shape 9"/>
          <p:cNvSpPr/>
          <p:nvPr/>
        </p:nvSpPr>
        <p:spPr>
          <a:xfrm>
            <a:off x="4167783" y="4933117"/>
            <a:ext cx="9555480" cy="15240"/>
          </a:xfrm>
          <a:prstGeom prst="roundRect">
            <a:avLst>
              <a:gd name="adj" fmla="val 223256"/>
            </a:avLst>
          </a:prstGeom>
          <a:solidFill>
            <a:srgbClr val="D6D3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793790" y="5061704"/>
            <a:ext cx="4890968" cy="807958"/>
          </a:xfrm>
          <a:prstGeom prst="roundRect">
            <a:avLst>
              <a:gd name="adj" fmla="val 4211"/>
            </a:avLst>
          </a:prstGeom>
          <a:solidFill>
            <a:srgbClr val="F0E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020604" y="5238869"/>
            <a:ext cx="13811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3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911572" y="5288518"/>
            <a:ext cx="19379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System Launch</a:t>
            </a:r>
            <a:endParaRPr lang="en-US" sz="2200" dirty="0"/>
          </a:p>
        </p:txBody>
      </p:sp>
      <p:sp>
        <p:nvSpPr>
          <p:cNvPr id="15" name="Shape 13"/>
          <p:cNvSpPr/>
          <p:nvPr/>
        </p:nvSpPr>
        <p:spPr>
          <a:xfrm>
            <a:off x="5798106" y="5854422"/>
            <a:ext cx="7925157" cy="15240"/>
          </a:xfrm>
          <a:prstGeom prst="roundRect">
            <a:avLst>
              <a:gd name="adj" fmla="val 223256"/>
            </a:avLst>
          </a:prstGeom>
          <a:solidFill>
            <a:srgbClr val="D6D3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793790" y="5983010"/>
            <a:ext cx="6521410" cy="807958"/>
          </a:xfrm>
          <a:prstGeom prst="roundRect">
            <a:avLst>
              <a:gd name="adj" fmla="val 4211"/>
            </a:avLst>
          </a:prstGeom>
          <a:solidFill>
            <a:srgbClr val="F0E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1020604" y="6160175"/>
            <a:ext cx="14061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4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542014" y="6209824"/>
            <a:ext cx="32839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Continuous Improvement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533</Words>
  <Application>Microsoft Office PowerPoint</Application>
  <PresentationFormat>Custom</PresentationFormat>
  <Paragraphs>94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Alice</vt:lpstr>
      <vt:lpstr>Arial</vt:lpstr>
      <vt:lpstr>Lora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Shree Nithya Sarvepalli</cp:lastModifiedBy>
  <cp:revision>8</cp:revision>
  <dcterms:created xsi:type="dcterms:W3CDTF">2024-12-09T00:20:27Z</dcterms:created>
  <dcterms:modified xsi:type="dcterms:W3CDTF">2024-12-09T03:38:47Z</dcterms:modified>
</cp:coreProperties>
</file>